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50" r:id="rId21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15" Type="http://schemas.openxmlformats.org/officeDocument/2006/relationships/slide" Target="slides/slide9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0" name="Shape 10310"/>
        <p:cNvGrpSpPr/>
        <p:nvPr/>
      </p:nvGrpSpPr>
      <p:grpSpPr>
        <a:xfrm>
          <a:off x="0" y="0"/>
          <a:ext cx="0" cy="0"/>
          <a:chOff x="0" y="0"/>
          <a:chExt cx="0" cy="0"/>
        </a:xfrm>
      </p:grpSpPr>
      <p:sp>
        <p:nvSpPr>
          <p:cNvPr id="10311" name="Google Shape;10311;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2" name="Google Shape;10312;p9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notesSlide" Target="../notesSlides/notesSlide95.xml"/></Relationships>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3" name="Shape 10313"/>
        <p:cNvGrpSpPr/>
        <p:nvPr/>
      </p:nvGrpSpPr>
      <p:grpSpPr>
        <a:xfrm>
          <a:off x="0" y="0"/>
          <a:ext cx="0" cy="0"/>
          <a:chOff x="0" y="0"/>
          <a:chExt cx="0" cy="0"/>
        </a:xfrm>
      </p:grpSpPr>
      <p:sp>
        <p:nvSpPr>
          <p:cNvPr id="10314" name="Google Shape;10314;p1525"/>
          <p:cNvSpPr/>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15" name="Google Shape;10315;p1525"/>
          <p:cNvSpP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16" name="Google Shape;10316;p1525"/>
          <p:cNvSpPr txBox="1"/>
          <p:nvPr>
            <p:ph type="title"/>
          </p:nvPr>
        </p:nvSpPr>
        <p:spPr>
          <a:xfrm>
            <a:off x="152400" y="533400"/>
            <a:ext cx="7772400" cy="1143000"/>
          </a:xfrm>
          <a:prstGeom prst="rect">
            <a:avLst/>
          </a:prstGeom>
          <a:noFill/>
          <a:ln>
            <a:noFill/>
          </a:ln>
        </p:spPr>
        <p:txBody>
          <a:bodyPr anchorCtr="0" anchor="ctr" bIns="44450" lIns="90475" spcFirstLastPara="1" rIns="90475" wrap="square" tIns="44450">
            <a:noAutofit/>
          </a:bodyPr>
          <a:lstStyle/>
          <a:p>
            <a:pPr indent="0" lvl="0" marL="0" rtl="0" algn="l">
              <a:spcBef>
                <a:spcPts val="0"/>
              </a:spcBef>
              <a:spcAft>
                <a:spcPts val="0"/>
              </a:spcAft>
              <a:buNone/>
            </a:pPr>
            <a:r>
              <a:rPr b="1" lang="en-US" sz="4000">
                <a:solidFill>
                  <a:srgbClr val="051540"/>
                </a:solidFill>
                <a:latin typeface="Arial"/>
                <a:ea typeface="Arial"/>
                <a:cs typeface="Arial"/>
                <a:sym typeface="Arial"/>
              </a:rPr>
              <a:t>Qualified Individual</a:t>
            </a:r>
            <a:br>
              <a:rPr b="1" lang="en-US" sz="4000">
                <a:solidFill>
                  <a:srgbClr val="051540"/>
                </a:solidFill>
                <a:latin typeface="Arial"/>
                <a:ea typeface="Arial"/>
                <a:cs typeface="Arial"/>
                <a:sym typeface="Arial"/>
              </a:rPr>
            </a:br>
            <a:r>
              <a:rPr b="1" i="1" lang="en-US" sz="4000" u="none">
                <a:solidFill>
                  <a:srgbClr val="051540"/>
                </a:solidFill>
                <a:latin typeface="Arial"/>
                <a:ea typeface="Arial"/>
                <a:cs typeface="Arial"/>
                <a:sym typeface="Arial"/>
              </a:rPr>
              <a:t>With A Disability</a:t>
            </a:r>
            <a:endParaRPr/>
          </a:p>
        </p:txBody>
      </p:sp>
      <p:sp>
        <p:nvSpPr>
          <p:cNvPr id="10317" name="Google Shape;10317;p1525"/>
          <p:cNvSpPr txBox="1"/>
          <p:nvPr>
            <p:ph idx="1" type="body"/>
          </p:nvPr>
        </p:nvSpPr>
        <p:spPr>
          <a:xfrm>
            <a:off x="762000" y="2438400"/>
            <a:ext cx="7772400" cy="4114800"/>
          </a:xfrm>
          <a:prstGeom prst="rect">
            <a:avLst/>
          </a:prstGeom>
          <a:noFill/>
          <a:ln>
            <a:noFill/>
          </a:ln>
        </p:spPr>
        <p:txBody>
          <a:bodyPr anchorCtr="0" anchor="t" bIns="44450" lIns="90475" spcFirstLastPara="1" rIns="90475" wrap="square" tIns="44450">
            <a:noAutofit/>
          </a:bodyPr>
          <a:lstStyle/>
          <a:p>
            <a:pPr indent="-342900" lvl="0" marL="342900" rtl="0" algn="l">
              <a:spcBef>
                <a:spcPts val="0"/>
              </a:spcBef>
              <a:spcAft>
                <a:spcPts val="0"/>
              </a:spcAft>
              <a:buSzPts val="600"/>
              <a:buFont typeface="Arial"/>
              <a:buNone/>
            </a:pPr>
            <a:r>
              <a:t/>
            </a:r>
            <a:endParaRPr sz="800"/>
          </a:p>
          <a:p>
            <a:pPr indent="-342900" lvl="0" marL="342900" rtl="0" algn="l">
              <a:spcBef>
                <a:spcPts val="640"/>
              </a:spcBef>
              <a:spcAft>
                <a:spcPts val="0"/>
              </a:spcAft>
              <a:buSzPts val="2400"/>
              <a:buFont typeface="Arial"/>
              <a:buNone/>
            </a:pPr>
            <a:r>
              <a:rPr b="1" lang="en-US">
                <a:solidFill>
                  <a:srgbClr val="051540"/>
                </a:solidFill>
              </a:rPr>
              <a:t>1)	 Satisfy the Required Skills, Experience, and Education Required for the Position</a:t>
            </a:r>
            <a:endParaRPr/>
          </a:p>
          <a:p>
            <a:pPr indent="-342900" lvl="0" marL="342900" rtl="0" algn="l">
              <a:spcBef>
                <a:spcPts val="480"/>
              </a:spcBef>
              <a:spcAft>
                <a:spcPts val="0"/>
              </a:spcAft>
              <a:buSzPts val="1800"/>
              <a:buFont typeface="Arial"/>
              <a:buNone/>
            </a:pPr>
            <a:r>
              <a:t/>
            </a:r>
            <a:endParaRPr b="1" sz="2400">
              <a:solidFill>
                <a:srgbClr val="051540"/>
              </a:solidFill>
            </a:endParaRPr>
          </a:p>
          <a:p>
            <a:pPr indent="-342900" lvl="0" marL="342900" rtl="0" algn="l">
              <a:spcBef>
                <a:spcPts val="640"/>
              </a:spcBef>
              <a:spcAft>
                <a:spcPts val="0"/>
              </a:spcAft>
              <a:buSzPts val="2400"/>
              <a:buFont typeface="Arial"/>
              <a:buNone/>
            </a:pPr>
            <a:r>
              <a:rPr b="1" lang="en-US">
                <a:solidFill>
                  <a:srgbClr val="051540"/>
                </a:solidFill>
              </a:rPr>
              <a:t>2) Perform the Essential Job Functions </a:t>
            </a:r>
            <a:endParaRPr/>
          </a:p>
          <a:p>
            <a:pPr indent="-342900" lvl="0" marL="342900" rtl="0" algn="l">
              <a:spcBef>
                <a:spcPts val="640"/>
              </a:spcBef>
              <a:spcAft>
                <a:spcPts val="0"/>
              </a:spcAft>
              <a:buSzPts val="2400"/>
              <a:buFont typeface="Arial"/>
              <a:buNone/>
            </a:pPr>
            <a:r>
              <a:rPr b="1" lang="en-US">
                <a:solidFill>
                  <a:srgbClr val="051540"/>
                </a:solidFill>
              </a:rPr>
              <a:t>	With or Without Reasonable Accommodations</a:t>
            </a:r>
            <a:endParaRPr/>
          </a:p>
        </p:txBody>
      </p:sp>
      <p:grpSp>
        <p:nvGrpSpPr>
          <p:cNvPr id="10318" name="Google Shape;10318;p1525"/>
          <p:cNvGrpSpPr/>
          <p:nvPr/>
        </p:nvGrpSpPr>
        <p:grpSpPr>
          <a:xfrm>
            <a:off x="234950" y="1811338"/>
            <a:ext cx="5029200" cy="123825"/>
            <a:chOff x="148" y="1141"/>
            <a:chExt cx="3168" cy="78"/>
          </a:xfrm>
        </p:grpSpPr>
        <p:sp>
          <p:nvSpPr>
            <p:cNvPr id="10319" name="Google Shape;10319;p1525"/>
            <p:cNvSpPr/>
            <p:nvPr/>
          </p:nvSpPr>
          <p:spPr>
            <a:xfrm>
              <a:off x="148" y="1141"/>
              <a:ext cx="3168" cy="44"/>
            </a:xfrm>
            <a:prstGeom prst="rect">
              <a:avLst/>
            </a:prstGeom>
            <a:solidFill>
              <a:srgbClr val="081F5E"/>
            </a:solidFill>
            <a:ln cap="flat" cmpd="sng" w="12700">
              <a:solidFill>
                <a:srgbClr val="081D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20" name="Google Shape;10320;p1525"/>
            <p:cNvSpPr/>
            <p:nvPr/>
          </p:nvSpPr>
          <p:spPr>
            <a:xfrm>
              <a:off x="259" y="1153"/>
              <a:ext cx="176" cy="66"/>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21" name="Google Shape;10321;p1525"/>
            <p:cNvSpPr/>
            <p:nvPr/>
          </p:nvSpPr>
          <p:spPr>
            <a:xfrm>
              <a:off x="665" y="1153"/>
              <a:ext cx="177" cy="66"/>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22" name="Google Shape;10322;p1525"/>
            <p:cNvSpPr/>
            <p:nvPr/>
          </p:nvSpPr>
          <p:spPr>
            <a:xfrm>
              <a:off x="1071" y="1153"/>
              <a:ext cx="177" cy="66"/>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23" name="Google Shape;10323;p1525"/>
            <p:cNvSpPr/>
            <p:nvPr/>
          </p:nvSpPr>
          <p:spPr>
            <a:xfrm>
              <a:off x="1477" y="1153"/>
              <a:ext cx="177" cy="66"/>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24" name="Google Shape;10324;p1525"/>
            <p:cNvSpPr/>
            <p:nvPr/>
          </p:nvSpPr>
          <p:spPr>
            <a:xfrm>
              <a:off x="1847" y="1153"/>
              <a:ext cx="176" cy="66"/>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25" name="Google Shape;10325;p1525"/>
            <p:cNvSpPr/>
            <p:nvPr/>
          </p:nvSpPr>
          <p:spPr>
            <a:xfrm>
              <a:off x="2253" y="1153"/>
              <a:ext cx="177" cy="66"/>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26" name="Google Shape;10326;p1525"/>
            <p:cNvSpPr/>
            <p:nvPr/>
          </p:nvSpPr>
          <p:spPr>
            <a:xfrm>
              <a:off x="2659" y="1153"/>
              <a:ext cx="177" cy="66"/>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sp>
          <p:nvSpPr>
            <p:cNvPr id="10327" name="Google Shape;10327;p1525"/>
            <p:cNvSpPr/>
            <p:nvPr/>
          </p:nvSpPr>
          <p:spPr>
            <a:xfrm>
              <a:off x="3065" y="1153"/>
              <a:ext cx="177" cy="66"/>
            </a:xfrm>
            <a:prstGeom prst="rect">
              <a:avLst/>
            </a:prstGeom>
            <a:solidFill>
              <a:srgbClr val="BC37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232323"/>
                </a:solidFill>
                <a:latin typeface="Times New Roman"/>
                <a:ea typeface="Times New Roman"/>
                <a:cs typeface="Times New Roman"/>
                <a:sym typeface="Times New Roman"/>
              </a:endParaRPr>
            </a:p>
          </p:txBody>
        </p:sp>
      </p:gr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